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A8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386"/>
  </p:normalViewPr>
  <p:slideViewPr>
    <p:cSldViewPr snapToGrid="0" snapToObjects="1">
      <p:cViewPr>
        <p:scale>
          <a:sx n="80" d="100"/>
          <a:sy n="80" d="100"/>
        </p:scale>
        <p:origin x="12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489E4-D2A2-7D4E-B6B7-747C08D6DC7F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9101CA-8BF9-6C4A-8F22-A2CA0DB14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82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Each treatment will have 1-4 mean values since a mean value was taken for each Trial</a:t>
            </a:r>
          </a:p>
          <a:p>
            <a:r>
              <a:rPr lang="en-US" dirty="0"/>
              <a:t>The purple dots represent the means</a:t>
            </a:r>
          </a:p>
          <a:p>
            <a:r>
              <a:rPr lang="en-US" dirty="0"/>
              <a:t>Confidence Intervals set to 95</a:t>
            </a:r>
          </a:p>
          <a:p>
            <a:r>
              <a:rPr lang="en-US" dirty="0"/>
              <a:t>Green boxplots show from the 25th </a:t>
            </a:r>
            <a:r>
              <a:rPr lang="en-US" dirty="0" err="1"/>
              <a:t>percentil</a:t>
            </a:r>
            <a:r>
              <a:rPr lang="en-US" dirty="0"/>
              <a:t> to the 75th percentile</a:t>
            </a:r>
          </a:p>
          <a:p>
            <a:r>
              <a:rPr lang="en-US" dirty="0"/>
              <a:t>error bars +/- SD shown in blue</a:t>
            </a:r>
          </a:p>
          <a:p>
            <a:r>
              <a:rPr lang="en-US" dirty="0"/>
              <a:t>error bars(CI) +/- our confidence intervals- shown in red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dSlopes &lt;- filter(dSlopes, Treatment != "AMB")  </a:t>
            </a:r>
          </a:p>
          <a:p>
            <a:r>
              <a:rPr lang="en-US" dirty="0"/>
              <a:t>dSlopes&lt;- </a:t>
            </a:r>
            <a:r>
              <a:rPr lang="en-US" dirty="0" err="1"/>
              <a:t>droplevels</a:t>
            </a:r>
            <a:r>
              <a:rPr lang="en-US" dirty="0"/>
              <a:t>(filter(dSlopes, Treatment != "AMB"))</a:t>
            </a:r>
          </a:p>
          <a:p>
            <a:endParaRPr lang="en-US" dirty="0"/>
          </a:p>
          <a:p>
            <a:r>
              <a:rPr lang="en-US" dirty="0" err="1"/>
              <a:t>dSlopes.summary</a:t>
            </a:r>
            <a:r>
              <a:rPr lang="en-US" dirty="0"/>
              <a:t> &lt;- dSlopes %&gt;% </a:t>
            </a:r>
            <a:r>
              <a:rPr lang="en-US" dirty="0" err="1"/>
              <a:t>group_by</a:t>
            </a:r>
            <a:r>
              <a:rPr lang="en-US" dirty="0"/>
              <a:t>(Treatment, </a:t>
            </a:r>
            <a:r>
              <a:rPr lang="en-US" dirty="0" err="1"/>
              <a:t>TrialID</a:t>
            </a:r>
            <a:r>
              <a:rPr lang="en-US" dirty="0"/>
              <a:t>) %&gt;%</a:t>
            </a:r>
          </a:p>
          <a:p>
            <a:r>
              <a:rPr lang="en-US" dirty="0"/>
              <a:t>  </a:t>
            </a:r>
            <a:r>
              <a:rPr lang="en-US" dirty="0" err="1"/>
              <a:t>dplyr</a:t>
            </a:r>
            <a:r>
              <a:rPr lang="en-US" dirty="0"/>
              <a:t>::summarize(</a:t>
            </a:r>
            <a:r>
              <a:rPr lang="en-US" dirty="0" err="1"/>
              <a:t>sd</a:t>
            </a:r>
            <a:r>
              <a:rPr lang="en-US" dirty="0"/>
              <a:t> = </a:t>
            </a:r>
            <a:r>
              <a:rPr lang="en-US" dirty="0" err="1"/>
              <a:t>sd</a:t>
            </a:r>
            <a:r>
              <a:rPr lang="en-US" dirty="0"/>
              <a:t>(</a:t>
            </a:r>
            <a:r>
              <a:rPr lang="en-US" dirty="0" err="1"/>
              <a:t>CorrSlope</a:t>
            </a:r>
            <a:r>
              <a:rPr lang="en-US" dirty="0"/>
              <a:t>, </a:t>
            </a:r>
            <a:r>
              <a:rPr lang="en-US" dirty="0" err="1"/>
              <a:t>na.rm</a:t>
            </a:r>
            <a:r>
              <a:rPr lang="en-US" dirty="0"/>
              <a:t> = TRUE), </a:t>
            </a:r>
          </a:p>
          <a:p>
            <a:r>
              <a:rPr lang="en-US" dirty="0"/>
              <a:t>            mean = mean(</a:t>
            </a:r>
            <a:r>
              <a:rPr lang="en-US" dirty="0" err="1"/>
              <a:t>CorrSlope</a:t>
            </a:r>
            <a:r>
              <a:rPr lang="en-US" dirty="0"/>
              <a:t>, </a:t>
            </a:r>
            <a:r>
              <a:rPr lang="en-US" dirty="0" err="1"/>
              <a:t>na.rm</a:t>
            </a:r>
            <a:r>
              <a:rPr lang="en-US" dirty="0"/>
              <a:t> = TRUE), </a:t>
            </a:r>
          </a:p>
          <a:p>
            <a:r>
              <a:rPr lang="en-US" dirty="0"/>
              <a:t>            median = median(</a:t>
            </a:r>
            <a:r>
              <a:rPr lang="en-US" dirty="0" err="1"/>
              <a:t>CorrSlope</a:t>
            </a:r>
            <a:r>
              <a:rPr lang="en-US" dirty="0"/>
              <a:t>, </a:t>
            </a:r>
            <a:r>
              <a:rPr lang="en-US" dirty="0" err="1"/>
              <a:t>na.rm</a:t>
            </a:r>
            <a:r>
              <a:rPr lang="en-US" dirty="0"/>
              <a:t> = TRUE),</a:t>
            </a:r>
          </a:p>
          <a:p>
            <a:r>
              <a:rPr lang="en-US" dirty="0"/>
              <a:t>            IQR = IQR(</a:t>
            </a:r>
            <a:r>
              <a:rPr lang="en-US" dirty="0" err="1"/>
              <a:t>CorrSlope</a:t>
            </a:r>
            <a:r>
              <a:rPr lang="en-US" dirty="0"/>
              <a:t>, </a:t>
            </a:r>
            <a:r>
              <a:rPr lang="en-US" dirty="0" err="1"/>
              <a:t>na.rm</a:t>
            </a:r>
            <a:r>
              <a:rPr lang="en-US" dirty="0"/>
              <a:t> = TRUE),</a:t>
            </a:r>
          </a:p>
          <a:p>
            <a:r>
              <a:rPr lang="en-US" dirty="0"/>
              <a:t>            n = n()) %&gt;%</a:t>
            </a:r>
          </a:p>
          <a:p>
            <a:r>
              <a:rPr lang="en-US" dirty="0"/>
              <a:t>  mutate(se = </a:t>
            </a:r>
            <a:r>
              <a:rPr lang="en-US" dirty="0" err="1"/>
              <a:t>sd</a:t>
            </a:r>
            <a:r>
              <a:rPr lang="en-US" dirty="0"/>
              <a:t>/sqrt(n)) %&gt;%</a:t>
            </a:r>
          </a:p>
          <a:p>
            <a:r>
              <a:rPr lang="en-US" dirty="0"/>
              <a:t>  mutate(ci = se*1.96)</a:t>
            </a:r>
          </a:p>
          <a:p>
            <a:r>
              <a:rPr lang="en-US" dirty="0" err="1"/>
              <a:t>dSlopes.summary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9101CA-8BF9-6C4A-8F22-A2CA0DB14F0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88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are some points black and no gray?!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Each treatment will have 1-4 mean values since a mean value was taken for each Trial</a:t>
            </a:r>
          </a:p>
          <a:p>
            <a:r>
              <a:rPr lang="en-US" dirty="0"/>
              <a:t>The purple dots represent the means</a:t>
            </a:r>
          </a:p>
          <a:p>
            <a:r>
              <a:rPr lang="en-US" dirty="0"/>
              <a:t>Confidence Intervals set to 95</a:t>
            </a:r>
          </a:p>
          <a:p>
            <a:r>
              <a:rPr lang="en-US" dirty="0"/>
              <a:t>Green boxplots show from the </a:t>
            </a:r>
            <a:r>
              <a:rPr lang="en-US"/>
              <a:t>25th percentile </a:t>
            </a:r>
            <a:r>
              <a:rPr lang="en-US" dirty="0"/>
              <a:t>to the 75th percentile</a:t>
            </a:r>
          </a:p>
          <a:p>
            <a:r>
              <a:rPr lang="en-US" dirty="0"/>
              <a:t>error bars +/- SD shown in blue</a:t>
            </a:r>
          </a:p>
          <a:p>
            <a:r>
              <a:rPr lang="en-US" dirty="0"/>
              <a:t>error bars(CI) +/- our confidence intervals- shown in red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9101CA-8BF9-6C4A-8F22-A2CA0DB14F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29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5155E-7DF7-4B40-A1A4-F94A61DC0F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3D584E-A3CF-D449-B13B-98F68B6677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5E30A-8A4D-7B46-B4BA-69A83EC0D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CE852-A10F-B94A-927A-36E66C556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C9D6F-2611-3D4E-AB4C-DFE5B47D5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539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3AE36-8962-124B-B2DB-D8FD65A0E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94EC31-D9CB-1D46-AFBD-F887CAD83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0494A-E7D2-9442-91D2-28A50AEE7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D26E7-BFA1-314C-A3D9-1A3FBF511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812D1-AF3B-804F-9F74-FDF24EA3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368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774F92-3CF4-DD4A-95F1-2FADC3BA9D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FB015E-3B7B-8542-9D8C-F7527B440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EF18E-D85A-A149-AB8C-75C845E4E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A18C3-F6EC-9541-AAA5-5E9F3ED8D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5930F-0EA4-CC4E-8067-F62DDD12C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159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3A13A-5DFC-6E4A-9D74-74990C932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8C779-6622-784D-8777-AEFDE3E8D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88CC6-988D-C74A-96CA-FBF153A41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6D07C-80F7-1642-8F8D-4538F207E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E2C5F-3ABD-DA47-8A6D-48D9F78E0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52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C7AFA-2E28-4943-BB82-928305F59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9D647-A97B-EE4B-B142-CA8F5C802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AF07A-B553-4C4A-972C-AA8E7C259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90EA0-8A22-C640-ADA6-F29A0887C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C9D4D1-1BA5-8145-94AB-C28164F72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07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2E9FB-32F8-5C4A-AB1C-C962D0CC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6779B-7269-1A42-90D8-6DAB82D4D4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B0881F-9BBB-A649-98EC-DACE1C931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2340C-C45D-EB4B-A44C-1DBB89ECA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9D0358-7CDA-A748-A2A6-2F8D411BF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DC00BD-9749-9941-93C5-9515CF33E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71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07071-64F0-2C4E-9852-A9A0464FF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18785-DEDC-9043-A38A-6BFF132E5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C3544B-A913-EE41-BF52-6442D3056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BCE5C4-E121-CF49-8D6B-E71565D4F2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17CE3C-5FBC-6948-BC31-963BBA9EC4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B43A5-8D8D-3244-8093-7F17ACBB8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6BA5C2-DE14-D14E-96BF-A89BE24FF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4FAFC5-D130-654F-9B84-61A9D73DE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035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A7B34-D11A-C349-9780-27916667B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5293F8-1DAA-0A46-B623-53307BA29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7816FD-DFD0-2D4F-B765-2507B4D5F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9319D-5413-C04B-B296-F8235DB4C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367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AB1F1E-8F31-E745-9386-064EE4E3A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779339-B877-2C4F-9F8D-23BF175E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C7198B-6435-F744-B0B9-8B0EC962B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11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D25C5-6BF5-EB4A-99BC-36D81B826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1145D-0135-A446-82EE-86FCEF95C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16C80-7D78-2640-AAA7-D5F80CAFE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0DE08-ED14-7449-A773-170AA450B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0EFEF-840F-8C46-9D23-790F0FC53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32DB17-1F97-014D-B931-25D07C501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526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DBB90-2B89-D344-A53B-D5CA7B706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47E6F6-D8EC-584C-9970-9DB274315E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B0195-88BD-804C-A981-EA445C062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7887B8-C305-4148-B1B4-BDF1819B5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9D80C2-8A45-5B48-9D07-6C52C03E8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55C15-8ACA-CE4F-BC95-E9F884B8D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80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08335E-EAE3-FB40-A068-D1C6213F9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D7E276-0EBE-184B-A93D-E56490A257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97949-5BC4-8E48-8C7B-0AE6CD1D0F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27DAB-24E9-114C-B39B-B3FB7246283D}" type="datetimeFigureOut">
              <a:rPr lang="en-US" smtClean="0"/>
              <a:t>12/16/20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1A453-C844-E34C-8E27-E4951D795E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E11F1-7846-2145-A46E-C43186AC26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D3775-2093-DC40-B787-087C14CB6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811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F6979-7E91-1B45-B8E9-B22553A2E5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AMB Filtered, All outliers, Corrected for Krill Size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D9DC8F-16FE-C049-9B56-F3D2474CF4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2020.12.16</a:t>
            </a:r>
          </a:p>
          <a:p>
            <a:r>
              <a:rPr lang="en-US" dirty="0"/>
              <a:t>1 Sad Plot</a:t>
            </a:r>
          </a:p>
          <a:p>
            <a:r>
              <a:rPr lang="en-US" dirty="0"/>
              <a:t>1 Sad Table</a:t>
            </a:r>
          </a:p>
        </p:txBody>
      </p:sp>
    </p:spTree>
    <p:extLst>
      <p:ext uri="{BB962C8B-B14F-4D97-AF65-F5344CB8AC3E}">
        <p14:creationId xmlns:p14="http://schemas.microsoft.com/office/powerpoint/2010/main" val="87807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E662E83-3017-E443-89D6-BD30626F6B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001534"/>
              </p:ext>
            </p:extLst>
          </p:nvPr>
        </p:nvGraphicFramePr>
        <p:xfrm>
          <a:off x="310892" y="2235200"/>
          <a:ext cx="11042910" cy="425767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104291">
                  <a:extLst>
                    <a:ext uri="{9D8B030D-6E8A-4147-A177-3AD203B41FA5}">
                      <a16:colId xmlns:a16="http://schemas.microsoft.com/office/drawing/2014/main" val="3572594430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1726476181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2512375376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908632442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129362679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4020553463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2951470398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1149003004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3033752275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2225720436"/>
                    </a:ext>
                  </a:extLst>
                </a:gridCol>
              </a:tblGrid>
              <a:tr h="283845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Treatment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mean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median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IQR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ci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81389424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9.01E-05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-0.0001299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-7.96E-05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0.00014043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4.03E-05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7.89E-05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48667268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6.54E-05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-0.0001377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-0.0001557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6.00E-05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2.93E-05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5.73E-05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766146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7.60E-05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-0.0001473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-0.0001362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3.40E-05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6.66E-05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3686731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-8.77E-05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-8.77E-05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29248099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CUR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7.23E-05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-0.000219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-0.0002247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0.00010869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3.62E-05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7.09E-05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19111639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CUR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-9.08E-05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-9.06E-05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6.12E-05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3.10E-05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6.07E-05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97278695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CUR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7.60E-05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-0.0002144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-0.0001854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6.06E-05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3.80E-05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7.45E-05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67905828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CUR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0.00015039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-0.0001678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-8.86E-05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0.0001949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5.68E-05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0.00011141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11318415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7.93E-05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-8.69E-05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-8.69E-05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5.61E-05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5.61E-05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0.00010989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08563111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3.43E-05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-4.48E-05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-4.48E-05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2.42E-05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2.42E-05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4.75E-05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8039973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9.35E-06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1.08E-05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1.08E-05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6.61E-06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6.61E-06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1.30E-05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22389164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7.89E-05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-5.64E-05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-3.08E-05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7.57E-05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4.56E-05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8.93E-05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1141189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8.87E-05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-0.0001275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-0.0001136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0.00011087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3.14E-05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6.14E-05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3329460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0.00012929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-0.0001976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-0.0001812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0.0001368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4.57E-05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8.96E-05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4704274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CBB621AF-9D39-3444-A1D7-4AB40551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6773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“Unfiltered- No End time Specified” </a:t>
            </a:r>
            <a:br>
              <a:rPr lang="en-US" dirty="0"/>
            </a:br>
            <a:r>
              <a:rPr lang="en-US" dirty="0"/>
              <a:t>Summary Statistics Table</a:t>
            </a:r>
            <a:br>
              <a:rPr lang="en-US" dirty="0"/>
            </a:br>
            <a:r>
              <a:rPr lang="en-US" dirty="0"/>
              <a:t>Grouped by Treatment and Trial</a:t>
            </a:r>
          </a:p>
        </p:txBody>
      </p:sp>
    </p:spTree>
    <p:extLst>
      <p:ext uri="{BB962C8B-B14F-4D97-AF65-F5344CB8AC3E}">
        <p14:creationId xmlns:p14="http://schemas.microsoft.com/office/powerpoint/2010/main" val="628388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E662E83-3017-E443-89D6-BD30626F6B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5013346"/>
              </p:ext>
            </p:extLst>
          </p:nvPr>
        </p:nvGraphicFramePr>
        <p:xfrm>
          <a:off x="310892" y="2235200"/>
          <a:ext cx="11042910" cy="425767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104291">
                  <a:extLst>
                    <a:ext uri="{9D8B030D-6E8A-4147-A177-3AD203B41FA5}">
                      <a16:colId xmlns:a16="http://schemas.microsoft.com/office/drawing/2014/main" val="3572594430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1726476181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2512375376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908632442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129362679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4020553463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2951470398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1149003004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3033752275"/>
                    </a:ext>
                  </a:extLst>
                </a:gridCol>
                <a:gridCol w="1104291">
                  <a:extLst>
                    <a:ext uri="{9D8B030D-6E8A-4147-A177-3AD203B41FA5}">
                      <a16:colId xmlns:a16="http://schemas.microsoft.com/office/drawing/2014/main" val="2225720436"/>
                    </a:ext>
                  </a:extLst>
                </a:gridCol>
              </a:tblGrid>
              <a:tr h="283845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Treatment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mean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median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IQR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ci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81389424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9.01E-05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-0.0001299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-7.96E-05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0.00014043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4.03E-05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7.89E-05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48667268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6.54E-05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-0.0001377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-0.0001557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6.00E-05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2.93E-05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5.73E-05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766146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7.60E-05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-0.0001473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-0.0001362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3.40E-05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6.66E-05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3686731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9A8B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9A8B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9A8B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9A8B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-8.77E-05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9A8B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-8.77E-05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9A8B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9A8B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9A8B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9A8B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C9A8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248099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CUR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Trial01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7.23E-05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-0.000219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-0.0002247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0.00010869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3.62E-05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7.09E-05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19111639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CUR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-9.08E-05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-9.06E-05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6.12E-05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3.10E-05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6.07E-05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97278695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CUR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7.60E-05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-0.0002144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-0.0001854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6.06E-05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3.80E-05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7.45E-05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67905828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CUR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0.00015039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-0.0001678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-8.86E-05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0.0001949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5.68E-05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0.00011141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11318415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7.93E-05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-8.69E-05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-8.69E-05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5.61E-05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5.61E-05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0.00010989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08563111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3.43E-05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-4.48E-05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-4.48E-05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2.42E-05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2.42E-05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4.75E-05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8039973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9.35E-06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1.08E-05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1.08E-05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6.61E-06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6.61E-06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1.30E-05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22389164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7.89E-05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-5.64E-05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-3.08E-05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7.57E-05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4.56E-05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8.93E-05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1141189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8.87E-05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-0.0001275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-0.0001136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0.00011087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3.14E-05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6.14E-05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3329460"/>
                  </a:ext>
                </a:extLst>
              </a:tr>
              <a:tr h="283845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Trial03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0.00012929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-0.0001976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-0.0001812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0.0001368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4.57E-05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8.96E-05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4704274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CBB621AF-9D39-3444-A1D7-4AB40551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6773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“Unfiltered- No End time Specified” </a:t>
            </a:r>
            <a:br>
              <a:rPr lang="en-US" dirty="0"/>
            </a:br>
            <a:r>
              <a:rPr lang="en-US" dirty="0"/>
              <a:t>Summary Statistics Table</a:t>
            </a:r>
            <a:br>
              <a:rPr lang="en-US" dirty="0"/>
            </a:br>
            <a:r>
              <a:rPr lang="en-US" dirty="0"/>
              <a:t>Grouped by Treatment and Trial</a:t>
            </a:r>
          </a:p>
        </p:txBody>
      </p:sp>
    </p:spTree>
    <p:extLst>
      <p:ext uri="{BB962C8B-B14F-4D97-AF65-F5344CB8AC3E}">
        <p14:creationId xmlns:p14="http://schemas.microsoft.com/office/powerpoint/2010/main" val="1649125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E407F74-ACE1-C344-9A32-13DCD0688B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5EAA1158-00B1-C04F-A6CA-71E5A42967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>
            <a:extLst>
              <a:ext uri="{FF2B5EF4-FFF2-40B4-BE49-F238E27FC236}">
                <a16:creationId xmlns:a16="http://schemas.microsoft.com/office/drawing/2014/main" id="{DDA57CC1-EB8D-B64D-8214-C15C0448EDF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1465E0-B9FF-9049-9BB0-7D4D40449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87" y="653975"/>
            <a:ext cx="9487026" cy="585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165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2CCF61-782E-3F4A-A753-BAEF3F3E4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Table with (just Treatments- not Trial)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809FE3F-E7C3-B746-80EB-9C9A385904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689279"/>
              </p:ext>
            </p:extLst>
          </p:nvPr>
        </p:nvGraphicFramePr>
        <p:xfrm>
          <a:off x="1190803" y="1922079"/>
          <a:ext cx="9195399" cy="278673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021711">
                  <a:extLst>
                    <a:ext uri="{9D8B030D-6E8A-4147-A177-3AD203B41FA5}">
                      <a16:colId xmlns:a16="http://schemas.microsoft.com/office/drawing/2014/main" val="494541126"/>
                    </a:ext>
                  </a:extLst>
                </a:gridCol>
                <a:gridCol w="1021711">
                  <a:extLst>
                    <a:ext uri="{9D8B030D-6E8A-4147-A177-3AD203B41FA5}">
                      <a16:colId xmlns:a16="http://schemas.microsoft.com/office/drawing/2014/main" val="264502219"/>
                    </a:ext>
                  </a:extLst>
                </a:gridCol>
                <a:gridCol w="1021711">
                  <a:extLst>
                    <a:ext uri="{9D8B030D-6E8A-4147-A177-3AD203B41FA5}">
                      <a16:colId xmlns:a16="http://schemas.microsoft.com/office/drawing/2014/main" val="277331702"/>
                    </a:ext>
                  </a:extLst>
                </a:gridCol>
                <a:gridCol w="1021711">
                  <a:extLst>
                    <a:ext uri="{9D8B030D-6E8A-4147-A177-3AD203B41FA5}">
                      <a16:colId xmlns:a16="http://schemas.microsoft.com/office/drawing/2014/main" val="1568718703"/>
                    </a:ext>
                  </a:extLst>
                </a:gridCol>
                <a:gridCol w="1021711">
                  <a:extLst>
                    <a:ext uri="{9D8B030D-6E8A-4147-A177-3AD203B41FA5}">
                      <a16:colId xmlns:a16="http://schemas.microsoft.com/office/drawing/2014/main" val="4011063854"/>
                    </a:ext>
                  </a:extLst>
                </a:gridCol>
                <a:gridCol w="1021711">
                  <a:extLst>
                    <a:ext uri="{9D8B030D-6E8A-4147-A177-3AD203B41FA5}">
                      <a16:colId xmlns:a16="http://schemas.microsoft.com/office/drawing/2014/main" val="2942849634"/>
                    </a:ext>
                  </a:extLst>
                </a:gridCol>
                <a:gridCol w="1021711">
                  <a:extLst>
                    <a:ext uri="{9D8B030D-6E8A-4147-A177-3AD203B41FA5}">
                      <a16:colId xmlns:a16="http://schemas.microsoft.com/office/drawing/2014/main" val="2351198255"/>
                    </a:ext>
                  </a:extLst>
                </a:gridCol>
                <a:gridCol w="1021711">
                  <a:extLst>
                    <a:ext uri="{9D8B030D-6E8A-4147-A177-3AD203B41FA5}">
                      <a16:colId xmlns:a16="http://schemas.microsoft.com/office/drawing/2014/main" val="1467695835"/>
                    </a:ext>
                  </a:extLst>
                </a:gridCol>
                <a:gridCol w="1021711">
                  <a:extLst>
                    <a:ext uri="{9D8B030D-6E8A-4147-A177-3AD203B41FA5}">
                      <a16:colId xmlns:a16="http://schemas.microsoft.com/office/drawing/2014/main" val="3216760566"/>
                    </a:ext>
                  </a:extLst>
                </a:gridCol>
              </a:tblGrid>
              <a:tr h="557347"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Treatment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mean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IQR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se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ci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14704030"/>
                  </a:ext>
                </a:extLst>
              </a:tr>
              <a:tr h="5573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CHG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7.11E-05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-0.0001351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-0.0001299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0.00012063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1.78E-05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3.48E-05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85845784"/>
                  </a:ext>
                </a:extLst>
              </a:tr>
              <a:tr h="5573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CUR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0.00011125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-0.0001722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-0.000165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0.00015348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2.55E-05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5.00E-05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79693100"/>
                  </a:ext>
                </a:extLst>
              </a:tr>
              <a:tr h="5573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6.14E-05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-4.57E-05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-3.08E-05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7.33E-05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2.05E-05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4.01E-05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98086860"/>
                  </a:ext>
                </a:extLst>
              </a:tr>
              <a:tr h="5573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TMP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0.00011305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-0.0001625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-0.0001434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0.00015798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>
                          <a:solidFill>
                            <a:srgbClr val="000000"/>
                          </a:solidFill>
                          <a:effectLst/>
                        </a:rPr>
                        <a:t>16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2.83E-05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5.54E-05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62622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9062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535CB-8BFE-3D44-BA4B-6FCD4EC78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dSlopes </a:t>
            </a:r>
            <a:br>
              <a:rPr lang="en-US" dirty="0"/>
            </a:br>
            <a:r>
              <a:rPr lang="en-US" dirty="0"/>
              <a:t>(AMB removed- Slopes Corrected for Size)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665BAC74-8E91-2A4B-95D0-0D25481611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DF809F37-62FA-C240-9C0D-391D076804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529596-8F47-1540-9E48-8276A210A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1585" y="1825625"/>
            <a:ext cx="7888729" cy="48684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057E81-5CC5-1348-B919-20DEAE74C249}"/>
              </a:ext>
            </a:extLst>
          </p:cNvPr>
          <p:cNvSpPr txBox="1"/>
          <p:nvPr/>
        </p:nvSpPr>
        <p:spPr>
          <a:xfrm rot="16200000">
            <a:off x="-86541" y="3847380"/>
            <a:ext cx="3174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Chubby krill mouth breaths / minute</a:t>
            </a:r>
          </a:p>
        </p:txBody>
      </p:sp>
    </p:spTree>
    <p:extLst>
      <p:ext uri="{BB962C8B-B14F-4D97-AF65-F5344CB8AC3E}">
        <p14:creationId xmlns:p14="http://schemas.microsoft.com/office/powerpoint/2010/main" val="2963421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2454</TotalTime>
  <Words>746</Words>
  <Application>Microsoft Macintosh PowerPoint</Application>
  <PresentationFormat>Widescreen</PresentationFormat>
  <Paragraphs>383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AMB Filtered, All outliers, Corrected for Krill Size</vt:lpstr>
      <vt:lpstr>“Unfiltered- No End time Specified”  Summary Statistics Table Grouped by Treatment and Trial</vt:lpstr>
      <vt:lpstr>“Unfiltered- No End time Specified”  Summary Statistics Table Grouped by Treatment and Trial</vt:lpstr>
      <vt:lpstr>PowerPoint Presentation</vt:lpstr>
      <vt:lpstr>New Table with (just Treatments- not Trial)</vt:lpstr>
      <vt:lpstr>dSlopes  (AMB removed- Slopes Corrected for Size)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AMB Filtered, All outliers, Corrected for Krill Size</dc:title>
  <dc:creator>k8 ski</dc:creator>
  <cp:lastModifiedBy>k8 ski</cp:lastModifiedBy>
  <cp:revision>6</cp:revision>
  <dcterms:created xsi:type="dcterms:W3CDTF">2020-12-16T21:46:06Z</dcterms:created>
  <dcterms:modified xsi:type="dcterms:W3CDTF">2020-12-18T14:40:27Z</dcterms:modified>
</cp:coreProperties>
</file>

<file path=docProps/thumbnail.jpeg>
</file>